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Bold" panose="02000000000000000000" pitchFamily="2" charset="0"/>
      <p:bold r:id="rId13"/>
    </p:embeddedFont>
    <p:embeddedFont>
      <p:font typeface="Sai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29:54.31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1 159,'577'-14,"-551"13,110-13,-123 12,34-7,89-4,-79 13,-15 1,67-8,-4-1,-38 4,-62 4,-1-1,0 0,1-1,-1 1,5-3,10-3,49-11,-17 3,0 3,72-9,249 16,-218 7,512-2,-659 0,-1 1,0-1,0 1,0 1,0-1,0 1,0 0,0 0,7 4,1 3,0 0,16 13,-18-13,0-1,1 0,0-1,0-1,1 0,23 7,-14-9,0-1,0-1,0-1,39-3,-5 0,1459 2,-1503 1,-13-1,0 1,1-1,-1 0,0 0,0 0,0 0,0 0,0 0,0 0,0 0,0 0,0 0,0 0,0 0,0 0,0 0,0 0,1 0,-1 0,0 0,0 0,0 0,0 0,0 0,0 0,0 0,0 1,0-1,0 0,0 0,0 0,0 0,0 0,0 0,0 0,0 0,0 0,0 0,0 0,0 0,0 1,0-1,0 0,0 0,0 0,0 0,0 0,0 0,0 0,0 0,0 0,0 0,-1 0,1 0,0 0,0 0,0 0,0 0,0 0,0 1,0-1,-19 8,8-3,-5 4,1 1,-28 21,28-19,0-1,-28 15,-1-4,15-9,1 1,-47 33,67-41,0 0,-1 0,1-1,-1 0,0-1,-1 1,1-2,-18 5,0-2,0-1,0-2,-30 0,-14-2,-76-3,134 0,0 0,0-1,-15-6,-22-5,36 11,1-1,-18-7,-12-4,-2 2,20 6,0 0,-47-6,1 5,-24-1,75 7,-1 0,1-2,-22-7,3 2,9 4,-1 2,1 1,-55 3,22 1,-761-2,804 1,-36 6,-7 1,-174-6,122-3,102 2,-1 0,-24 6,23-4,-24 3,-185-5,115-2,104 1,1 0,0 0,-1-1,1 1,0-1,0 0,0-1,0 1,-7-4,10 4,-1 1,1-1,0 0,0 0,0 0,0 0,0 0,0 0,0 0,1 0,-1-1,0 1,0 0,1 0,-1-1,1 1,0-1,-1 1,1 0,0-1,-1 1,1-1,0 1,0 0,0-1,1 1,-1-1,0 1,0 0,1-1,-1 1,2-3,5-10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30:04.94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89,'9'1,"-1"-1,1-1,-1 0,1 0,-1 0,0-1,0-1,9-3,-2 1,-1 1,1 0,0 1,0 0,21 0,-25 2,33-6,-29 4,24-2,278 4,-161 2,314-1,-455-1,-1 0,22-5,18-3,188 8,-125 2,1517-1,-1613-1,37-6,-34 3,28-1,418 4,-228 2,-197-2,-24 0,-1 1,1 0,0 2,30 5,-44-4,0 0,0 0,0 0,-1 1,0 0,8 6,8 5,-14-10,-1 0,0 0,-1 1,1 0,-1 1,0-1,0 1,-1 0,0 1,0-1,-1 1,0 0,5 13,-5-9,-1 1,0 0,0 0,-1 1,-1-1,0 0,-1 1,-2 17,2-27,-1 0,0 1,1-1,-2 0,1 0,0 0,-1 0,0 0,0 0,0 0,0-1,-6 8,3-6,-1-1,1 1,-1-1,0 1,0-2,-12 7,-5 1,15-6,0 0,-1-1,0 0,0-1,0 0,-1 0,-11 1,-150-2,87-4,-272 2,334-1,1-1,-22-5,11 1,-8-1,19 3,-36-3,37 6,-1 0,1-2,0 0,0-2,-38-12,39 9,-1 2,1 0,-35-4,-60 0,105 9,-59-6,-11-1,-6-1,-14 0,83 9,1-1,-1-1,-23-5,11 2,0 2,0 1,0 1,-30 3,-1 0,-2123-2,2178 0,-1 0,0-1,1 1,-7-2,11 2,-1-1,1 1,-1 0,0 0,1 0,-1 0,1 0,-1-1,1 1,-1 0,1-1,-1 1,1 0,-1-1,1 1,0 0,-1-1,1 1,-1-1,1 1,0-1,-1 1,1-1,0 1,0-1,0 1,-1-1,1 1,0-1,0 0,0 1,0-1,0 1,0-1,0 0,0 1,0-1,0 1,0-1,0 1,0-1,1 0,-1 1,0-1,0 1,1-1,2-3,-1 1,1 0,0 0,0 0,0 1,0-1,6-3,-7 5,18-13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30:16.42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2,'212'10,"101"-2,-195-9,2635 1,-2770 0,14 0,13 0,214-10,-140 3,114 6,-94 2,-27-2,84 3,-150-2,0 2,0 0,0 0,0 0,-1 2,1-1,-1 1,0 1,0 0,14 10,-17-10,1-1,-1 0,1 0,0 0,0-1,0 0,14 3,1-3,34 3,-32-5,39 9,-43-6,55 14,-74-18,0 0,0 1,0-1,-1 0,1 1,0 0,0 0,0-1,0 1,-1 0,1 0,0 1,-1-1,1 0,-1 1,1-1,-1 0,0 1,1 0,-1-1,1 4,-1-2,0-1,0 1,-1 0,1 0,-1 0,0-1,0 1,0 0,0 0,-1 0,1 0,-1-1,0 1,-1 5,-1-2,0 1,-1-1,1 0,-1 1,0-2,-1 1,1 0,-1-1,0 0,-1 0,1-1,-1 1,0-1,0 0,0-1,-8 4,1-2,1 0,-1 0,-1-1,1-1,-1 0,1-1,-22 1,-248-4,113 0,132-1,-1-2,-66-16,18 3,17 11,11 1,45 2,0 0,0-1,-21-9,20 7,0 0,-25-5,-103-5,90 11,-105 3,78 4,-1355-2,1423 0,0 1,-21 6,-10 0,33-6,1 1,-1 1,0 0,-12 5,11-3,0-2,-21 6,-2-6,0 0,-35-4,32 1,-53 4,-12 5,-144-6,130-4,-200 1,313 0,1 0,-1 0,0-1,1 1,-1-1,0 1,1-1,-1 0,1 0,-1 0,1 0,-5-3,6 3,0 0,0 0,0 0,0 0,1 0,-1 0,0 0,1 0,-1-1,0 1,1 0,0 0,-1-1,1 1,0 0,-1 0,1-1,0 1,0 0,0-1,0 1,0 0,1-1,-1 1,0 0,0 0,1-1,0-1,8-14,1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30:24.49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1 140,'105'0,"171"-4,-233-1,0-2,0-2,43-14,-25 6,27-3,104-8,-171 26,72-5,140 7,-216 1,187 6,271 4,1074-12,-1431-8,-2-1,-19 2,0-1,435 10,-527-1,0 0,0 0,-1 1,1-1,0 1,0 0,-1 1,1-1,0 1,-1 0,1 0,-1 0,0 1,6 4,-3-3,0 1,0-1,1-1,0 1,10 2,-11-4,0 1,0-1,-1 1,1 1,-1-1,0 1,10 7,-10-5,1 0,0-1,1 0,-1 0,1-1,12 5,52 15,-30-11,-39-12,0 0,0 1,0-1,0 1,0-1,-1 1,1 0,-1 0,1 0,3 4,-6-5,1-1,-1 1,1 0,-1 0,0 0,1-1,-1 1,0 0,1 0,-1 0,0 0,0 0,0-1,0 1,0 0,0 0,0 0,0 0,0 0,0 0,-1-1,1 1,0 0,0 0,-1 0,1 0,-1-1,1 1,-1 0,1 0,-1-1,1 1,-1 0,1-1,-1 1,0-1,0 1,1-1,-1 1,0-1,0 1,0-1,-31 25,28-21,0 0,-1 0,1-1,-1 1,0-1,0 0,-1 0,1-1,0 0,-1 0,-11 3,-23-2,-67-4,35-1,-1986 2,2048-1,0 0,1-1,-1 0,1 0,-18-7,16 4,-1 2,0-1,-17-2,-29 4,38 2,0-1,-20-3,3-1,-1 2,-51 2,-9-1,24-6,-15-1,27 10,36 0,0-1,0-1,-31-6,12 1,0 1,-1 3,-53 3,20 1,-256-2,330 0,-1 0,1-1,0 1,0-1,-6-2,10 3,0 0,0-1,0 1,0 0,0-1,0 1,0-1,0 0,0 1,0-1,1 0,-1 1,0-1,0 0,1 0,-1 0,0 1,1-1,-1 0,1 0,-1 0,1 0,-1 0,1 0,0 0,0 0,-1-1,1 1,0 0,0 0,0-1,2-8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30:40.16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1,'278'0,"-259"2,0 0,1 2,-1 0,-1 1,35 15,3-1,72 15,-18-6,-49-14,112 12,-39-8,-76-10,71 1,61-10,-70 0,-42 0,226 9,17 24,30 2,1-18,-303-14,67 12,-69-7,72 2,609-10,-591 10,-1 1,-56-11,61 2,-139-1,-1 0,1 0,0 1,0-1,-1 1,1-1,0 1,-1 0,1 0,0 0,-1 0,1 0,-1 0,0 0,1 0,-1 1,0-1,0 0,0 1,0-1,0 1,0-1,0 1,0 0,0 2,2 4,-1 0,0 1,-1-1,1 11,0-3,1 3,-1-1,-1 1,-3 36,2-49,-1-1,0 0,0 1,-1-1,0 0,1 0,-2 0,1 0,-1 0,1-1,-1 1,-1-1,1 0,-1 1,1-2,-1 1,0 0,-5 3,-3 0,0-1,0-1,0 1,-1-2,0 0,1 0,-2-1,-12 1,-23-1,-64-4,39 0,-16 2,-97-3,20-21,67 6,59 9,-49-15,-26-5,-202-22,295 46,-34-11,38 9,0 1,0 1,-20-1,-39 4,55 2,-1-1,1-1,-31-6,18 2,0 1,0 2,-54 3,-41-2,74-7,-6 0,-5-1,-3 1,-7-3,37 4,3 0,24 3,0 2,-15-2,-11 4,24 0,0 0,-1-1,-22-5,-40-7,24 4,14 4,0 2,-72 4,40 0,-341-1,403-1,-1 0,1-1,0 0,1-1,-15-5,13 4,0 0,0 1,-1 0,-14-1,12 4,-19-2,-37-6,46 4,-40 1,39 2,-34-5,2-1,0 3,-75 4,56 1,107 9,-13-7,0-2,25 0,-23-1,28 3,-44-2,0 0,0 0,0 0,0 0,0 0,0 1,0-1,0 1,-1 0,1 0,-1 0,4 3,2 3,-1 1,8 12,-10-14,-2-3,-1 0,0 0,0 1,0-1,-1 1,0-1,0 1,0-1,0 1,-1-1,1 1,-2 9,0-1,0 1,-2-1,-3 15,4-24,1 0,-1-1,1 1,-1-1,0 1,0-1,0 0,-1 0,1 0,-1 0,-4 4,-4 1,0 0,-13 7,14-9,0 1,-14 11,-19 21,51-50,1 2,-1-1,2 1,18-15,-2 2,3 0,-20 15,0 0,10-10,-12 10,1-1,0 1,15-10,-19 15,1-1,0 1,-1 0,1 0,0 0,0 1,0 0,0 0,9-1,135 3,-59 0,-49-1,74-10,-84 6,0 1,0 1,52 4,-80-1,1 0,0 0,-1 0,1 0,-1 0,1 0,-1 1,1 0,2 2,29 23,-28-20,1-1,-1 0,18 9,-10-9,1-1,0 0,0-1,1-1,-1 0,1-2,19 1,-11 0,-9-1,0 2,28 9,-28-8,-1 0,1-1,17 2,177-4,-102-2,383 1,-474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16:30:48.09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96,'100'-1,"118"3,-102 6,30 2,587-9,-356-3,735 2,-1087-1,37-6,4-1,-30 4,42-10,-45 7,65-5,29 1,-77 6,56-11,15-2,-15 10,-88 6,0 2,0 0,-1 1,23 4,71 19,-86-17,85 26,-70-19,74 15,-5-17,-97-11,-1 0,0 1,0 0,0 1,0 0,-1 1,1 0,-1 1,15 9,-19-10,1 1,-1-1,-1 1,1 1,-1-1,6 8,-10-12,0 1,0-1,0 1,0 0,0-1,-1 1,1 0,0 0,-1 0,0-1,1 1,-1 0,0 0,0 0,0 0,0 0,0 0,0-1,-1 1,1 0,-1 0,1 0,-1 0,0-1,0 1,1 0,-1-1,0 1,-1-1,0 2,-63 68,61-66,0-1,0 0,0 0,-1 0,0 0,0-1,0 1,0-1,0-1,0 1,-1-1,1 0,-1 0,-7 1,-16 6,18-5,0-1,0 0,0 0,-17 0,27-3,-36 2,-45 7,44-4,-1-2,-65-3,46-1,40 0,1-1,0-1,-1-1,1-1,-19-7,-13-3,12 5,-64-20,60 16,-1 2,0 2,-47-5,-23 7,8 0,12 2,-18-2,36 0,-1 4,-80 4,53 2,-349-2,429-2,-38-5,36 3,-27-1,-336 4,186 3,-155-2,342-1,0-1,-21-4,19 3,-23-2,-237 3,142 4,-283-2,407-1,-1-1,1 1,0-1,-1-1,-17-7,14 5,-29-6,-73-7,108 17,-1-1,2 0,-1 0,0 0,0-1,-10-5,15 7,0-1,1 0,-1 1,1-1,-1 0,1 0,0-1,0 1,0 0,0-1,0 1,1-1,-1 0,1 1,-1-1,1 0,0 0,0 0,0-4,-2-10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35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4.xml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AI-Powered Customer Churn Prediction for Energy Sector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AI can revolutionize customer retention in the energy sector. Our predictive model identifies at-risk customers. This enables proactive interventions and reduces churn. Learn about our technology stack and methodology. Explore the impactful benefits for your business.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01003" y="6419893"/>
            <a:ext cx="14283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Deepak Avachitkar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5A3AF19-29DC-495F-3601-AD29FE22CA42}"/>
                  </a:ext>
                </a:extLst>
              </p14:cNvPr>
              <p14:cNvContentPartPr/>
              <p14:nvPr/>
            </p14:nvContentPartPr>
            <p14:xfrm>
              <a:off x="12739112" y="7880204"/>
              <a:ext cx="1739880" cy="14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5A3AF19-29DC-495F-3601-AD29FE22CA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9472" y="7700564"/>
                <a:ext cx="1919520" cy="50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8670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Addressing High Customer Churn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740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63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44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churn is a significant problem in the energy sector. It impacts revenue and profitability.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7166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Traditional Approaches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are often reactive and ineffective. They fail to identify at-risk customers early.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61120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AI-powered model predicts churn with high accuracy. It allows for proactive engagement.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CFA9CF-C4AA-DC40-3147-975CA53626EB}"/>
                  </a:ext>
                </a:extLst>
              </p14:cNvPr>
              <p14:cNvContentPartPr/>
              <p14:nvPr/>
            </p14:nvContentPartPr>
            <p14:xfrm>
              <a:off x="12844952" y="7874084"/>
              <a:ext cx="1649880" cy="156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CFA9CF-C4AA-DC40-3147-975CA53626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4952" y="7694444"/>
                <a:ext cx="1829520" cy="51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6744"/>
            <a:ext cx="6896814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AI-Driven Predictive Model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1651397"/>
            <a:ext cx="559237" cy="559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955" y="2434352"/>
            <a:ext cx="230231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2955" y="2918103"/>
            <a:ext cx="230231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programming language for model development.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85" y="1651397"/>
            <a:ext cx="559237" cy="5592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0785" y="2434352"/>
            <a:ext cx="230231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Sklearn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0785" y="2918103"/>
            <a:ext cx="230231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library for model building.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614" y="1651397"/>
            <a:ext cx="559237" cy="5592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614" y="2434352"/>
            <a:ext cx="230231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SHAP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614" y="2918103"/>
            <a:ext cx="230231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to understand feature importance.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5" y="4662964"/>
            <a:ext cx="559237" cy="5592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2955" y="5445919"/>
            <a:ext cx="230231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2955" y="5929670"/>
            <a:ext cx="2302312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visualization for actionable insights.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82955" y="6897052"/>
            <a:ext cx="75780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model leverages Python and Sklearn. SHAP values offer explainability. Power BI provides insightful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849511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Development and 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8747" y="2579727"/>
            <a:ext cx="438626" cy="43862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41852" y="2616279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02279" y="2579727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Selection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02279" y="3001208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relevant variables from customer data. Reduce noise and improve model accuracy.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8747" y="4039314"/>
            <a:ext cx="438626" cy="43862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41852" y="4075867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02279" y="4039314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Classification Model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02279" y="4460796"/>
            <a:ext cx="71457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Random Forest/XGBoost for prediction. Ensure high accuracy and robustness.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8747" y="5186958"/>
            <a:ext cx="438626" cy="43862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1852" y="5223510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02279" y="5186958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and Testing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2279" y="5608439"/>
            <a:ext cx="714577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data into training and testing sets. Optimize model parameters for best performance.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8747" y="6646545"/>
            <a:ext cx="438626" cy="43862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41852" y="6683097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02279" y="6646545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02279" y="7068026"/>
            <a:ext cx="71457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the model against unseen data. Confirm the reliability of the predictions.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2D2DED-7F4B-5296-7D7E-89AEE1065B4A}"/>
                  </a:ext>
                </a:extLst>
              </p14:cNvPr>
              <p14:cNvContentPartPr/>
              <p14:nvPr/>
            </p14:nvContentPartPr>
            <p14:xfrm>
              <a:off x="12794912" y="7874444"/>
              <a:ext cx="1709280" cy="113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2D2DED-7F4B-5296-7D7E-89AEE1065B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272" y="7694804"/>
                <a:ext cx="1888920" cy="47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Impact and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Reduced Churn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churn rates improve profitability.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Improved Retention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strategies enhance customer loyalty.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Targeted Offers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interventions address specific needs.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Increased Revenue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Retained customers drive higher revenue streams.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F1EF48A-AA35-46D7-ADCA-9B0C6EAEB296}"/>
                  </a:ext>
                </a:extLst>
              </p14:cNvPr>
              <p14:cNvContentPartPr/>
              <p14:nvPr/>
            </p14:nvContentPartPr>
            <p14:xfrm>
              <a:off x="12720752" y="7887044"/>
              <a:ext cx="1763280" cy="10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F1EF48A-AA35-46D7-ADCA-9B0C6EAEB2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31112" y="7707044"/>
                <a:ext cx="1942920" cy="46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0790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Customer Retention Strategies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336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Proactive Communication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336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Reach out before churn occurs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Personalized Offers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577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 incentives to individual needs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534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Build Relationships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534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trust and loyalty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9CFBFD-456C-A138-4B2A-029DC0DCC22A}"/>
                  </a:ext>
                </a:extLst>
              </p14:cNvPr>
              <p14:cNvContentPartPr/>
              <p14:nvPr/>
            </p14:nvContentPartPr>
            <p14:xfrm>
              <a:off x="12794912" y="7756364"/>
              <a:ext cx="1655640" cy="243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9CFBFD-456C-A138-4B2A-029DC0DCC2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5272" y="7576724"/>
                <a:ext cx="1835280" cy="60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180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Monitoring and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396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enables immediate action. Identify trends and patterns as they emerge. Proactive intervention prevents churn.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DE4AD9-4F74-2FA8-B132-744C33F9ED39}"/>
                  </a:ext>
                </a:extLst>
              </p14:cNvPr>
              <p14:cNvContentPartPr/>
              <p14:nvPr/>
            </p14:nvContentPartPr>
            <p14:xfrm>
              <a:off x="12738032" y="7858964"/>
              <a:ext cx="1736280" cy="15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DE4AD9-4F74-2FA8-B132-744C33F9ED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8032" y="7679324"/>
                <a:ext cx="1915920" cy="51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774" y="613529"/>
            <a:ext cx="6760845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and Future Scope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74" y="1550908"/>
            <a:ext cx="1013460" cy="12161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3201" y="175355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Monitoring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3201" y="2191822"/>
            <a:ext cx="640782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continuous data tracking.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774" y="2767013"/>
            <a:ext cx="1013460" cy="12161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3201" y="2969657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Improvements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3201" y="3407926"/>
            <a:ext cx="640782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algorithms for accuracy.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774" y="3983117"/>
            <a:ext cx="1013460" cy="12161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3201" y="418576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Expand Data Sources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3201" y="4624030"/>
            <a:ext cx="640782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more relevant data.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774" y="5199221"/>
            <a:ext cx="1013460" cy="12161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3201" y="5401866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13201" y="5840135"/>
            <a:ext cx="640782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AI into existing systems.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95774" y="6643330"/>
            <a:ext cx="7725251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churn prediction offers substantial benefits. Continuous model improvement maximizes its value. Embracing these strategies secures customer retention.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382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Saira Medium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Deepak avachitkar</cp:lastModifiedBy>
  <cp:revision>2</cp:revision>
  <dcterms:created xsi:type="dcterms:W3CDTF">2025-03-27T16:27:18Z</dcterms:created>
  <dcterms:modified xsi:type="dcterms:W3CDTF">2025-03-27T16:30:54Z</dcterms:modified>
</cp:coreProperties>
</file>